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0" r:id="rId6"/>
    <p:sldId id="261" r:id="rId7"/>
    <p:sldId id="262" r:id="rId8"/>
    <p:sldId id="263" r:id="rId9"/>
    <p:sldId id="264" r:id="rId10"/>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0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varScale="1">
        <p:scale>
          <a:sx n="73" d="100"/>
          <a:sy n="73" d="100"/>
        </p:scale>
        <p:origin x="60"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마스터 부제목 스타일 편집</a:t>
            </a:r>
          </a:p>
        </p:txBody>
      </p:sp>
      <p:sp>
        <p:nvSpPr>
          <p:cNvPr id="4" name="날짜 개체 틀 3"/>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4149340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51630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838200" y="365125"/>
            <a:ext cx="7734300" cy="5811838"/>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159384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121649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3082655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838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6172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201562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839788" y="2505075"/>
            <a:ext cx="5157787"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6172200" y="2505075"/>
            <a:ext cx="5183188"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3485290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3768045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522525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3170937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B0DE6BE-8BD1-4229-A53E-6D14D155624C}" type="datetimeFigureOut">
              <a:rPr lang="ko-KR" altLang="en-US" smtClean="0"/>
              <a:t>2020-05-22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81411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0DE6BE-8BD1-4229-A53E-6D14D155624C}" type="datetimeFigureOut">
              <a:rPr lang="ko-KR" altLang="en-US" smtClean="0"/>
              <a:t>2020-05-22</a:t>
            </a:fld>
            <a:endParaRPr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1BE19-34EE-4B45-9795-56674D49BB4D}" type="slidenum">
              <a:rPr lang="ko-KR" altLang="en-US" smtClean="0"/>
              <a:t>‹#›</a:t>
            </a:fld>
            <a:endParaRPr lang="ko-KR" altLang="en-US"/>
          </a:p>
        </p:txBody>
      </p:sp>
    </p:spTree>
    <p:extLst>
      <p:ext uri="{BB962C8B-B14F-4D97-AF65-F5344CB8AC3E}">
        <p14:creationId xmlns:p14="http://schemas.microsoft.com/office/powerpoint/2010/main" val="2369479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64101"/>
            <a:ext cx="12192000" cy="5129798"/>
          </a:xfrm>
          <a:prstGeom prst="rect">
            <a:avLst/>
          </a:prstGeom>
        </p:spPr>
      </p:pic>
      <p:sp>
        <p:nvSpPr>
          <p:cNvPr id="4" name="직사각형 3"/>
          <p:cNvSpPr/>
          <p:nvPr/>
        </p:nvSpPr>
        <p:spPr>
          <a:xfrm>
            <a:off x="0" y="0"/>
            <a:ext cx="12192000" cy="6858000"/>
          </a:xfrm>
          <a:prstGeom prst="rect">
            <a:avLst/>
          </a:prstGeom>
          <a:noFill/>
          <a:ln w="76200">
            <a:solidFill>
              <a:srgbClr val="1A30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88633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8"/>
          <p:cNvSpPr txBox="1">
            <a:spLocks/>
          </p:cNvSpPr>
          <p:nvPr/>
        </p:nvSpPr>
        <p:spPr>
          <a:xfrm>
            <a:off x="0" y="627320"/>
            <a:ext cx="12191999" cy="1120528"/>
          </a:xfrm>
          <a:prstGeom prst="rect">
            <a:avLst/>
          </a:prstGeom>
        </p:spPr>
        <p:txBody>
          <a:bodyPr vert="horz" lIns="91440" tIns="45720" rIns="91440" bIns="45720" rtlCol="0">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ko-KR" sz="3200" b="1" dirty="0">
                <a:solidFill>
                  <a:srgbClr val="1A3069"/>
                </a:solidFill>
                <a:latin typeface="Noto Sans" panose="020B0502040504020204" pitchFamily="34" charset="0"/>
                <a:ea typeface="Noto Sans" panose="020B0502040504020204" pitchFamily="34" charset="0"/>
                <a:cs typeface="Noto Sans" panose="020B0502040504020204" pitchFamily="34" charset="0"/>
              </a:rPr>
              <a:t>WHAT WE DO</a:t>
            </a:r>
            <a:endParaRPr lang="ko-KR" altLang="en-US" b="1" dirty="0">
              <a:solidFill>
                <a:srgbClr val="1A3069"/>
              </a:solidFill>
              <a:latin typeface="Noto Sans" panose="020B0502040504020204" pitchFamily="34" charset="0"/>
              <a:cs typeface="Noto Sans" panose="020B0502040504020204" pitchFamily="34" charset="0"/>
            </a:endParaRPr>
          </a:p>
        </p:txBody>
      </p:sp>
      <p:sp>
        <p:nvSpPr>
          <p:cNvPr id="4" name="직사각형 3"/>
          <p:cNvSpPr/>
          <p:nvPr/>
        </p:nvSpPr>
        <p:spPr>
          <a:xfrm>
            <a:off x="0" y="0"/>
            <a:ext cx="12192000" cy="6858000"/>
          </a:xfrm>
          <a:prstGeom prst="rect">
            <a:avLst/>
          </a:prstGeom>
          <a:noFill/>
          <a:ln w="76200">
            <a:solidFill>
              <a:srgbClr val="1A30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 name="내용 개체 틀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1318" y="1243996"/>
            <a:ext cx="8128582" cy="5180617"/>
          </a:xfrm>
        </p:spPr>
      </p:pic>
      <p:sp>
        <p:nvSpPr>
          <p:cNvPr id="5" name="TextBox 4"/>
          <p:cNvSpPr txBox="1"/>
          <p:nvPr/>
        </p:nvSpPr>
        <p:spPr>
          <a:xfrm>
            <a:off x="2326326" y="2996625"/>
            <a:ext cx="1930648" cy="584775"/>
          </a:xfrm>
          <a:prstGeom prst="rect">
            <a:avLst/>
          </a:prstGeom>
          <a:noFill/>
        </p:spPr>
        <p:txBody>
          <a:bodyPr wrap="square" rtlCol="0">
            <a:spAutoFit/>
          </a:bodyPr>
          <a:lstStyle/>
          <a:p>
            <a:r>
              <a:rPr lang="en-US" altLang="ko-KR" sz="1600" b="1" dirty="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Global Sourcing</a:t>
            </a:r>
          </a:p>
          <a:p>
            <a:r>
              <a:rPr lang="en-US" altLang="ko-KR" sz="1600" b="1" dirty="0" smtClean="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&amp; Import</a:t>
            </a:r>
            <a:endParaRPr lang="ko-KR" altLang="en-US" sz="1600" b="1" dirty="0">
              <a:solidFill>
                <a:schemeClr val="bg1"/>
              </a:solidFill>
              <a:effectLst>
                <a:outerShdw blurRad="38100" dist="38100" dir="2700000" algn="tl">
                  <a:srgbClr val="000000">
                    <a:alpha val="43137"/>
                  </a:srgbClr>
                </a:outerShdw>
              </a:effectLst>
              <a:latin typeface="Noto Sans" panose="020B0502040504020204" pitchFamily="34" charset="0"/>
              <a:cs typeface="Noto Sans" panose="020B0502040504020204" pitchFamily="34" charset="0"/>
            </a:endParaRPr>
          </a:p>
        </p:txBody>
      </p:sp>
      <p:sp>
        <p:nvSpPr>
          <p:cNvPr id="8" name="TextBox 7"/>
          <p:cNvSpPr txBox="1"/>
          <p:nvPr/>
        </p:nvSpPr>
        <p:spPr>
          <a:xfrm>
            <a:off x="4105274" y="3000375"/>
            <a:ext cx="1971675" cy="577081"/>
          </a:xfrm>
          <a:prstGeom prst="rect">
            <a:avLst/>
          </a:prstGeom>
          <a:noFill/>
        </p:spPr>
        <p:txBody>
          <a:bodyPr wrap="square" rtlCol="0">
            <a:spAutoFit/>
          </a:bodyPr>
          <a:lstStyle/>
          <a:p>
            <a:r>
              <a:rPr lang="en-US" altLang="ko-KR" sz="1050" dirty="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Import </a:t>
            </a:r>
            <a:r>
              <a:rPr lang="en-US" altLang="ko-KR" sz="1050" dirty="0" smtClean="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the high quality </a:t>
            </a:r>
            <a:r>
              <a:rPr lang="en-US" altLang="ko-KR" sz="1050" dirty="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foods and brands </a:t>
            </a:r>
            <a:r>
              <a:rPr lang="en-US" altLang="ko-KR" sz="1050" dirty="0" smtClean="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selected from many countries</a:t>
            </a:r>
            <a:endParaRPr lang="ko-KR" altLang="en-US" sz="1050" dirty="0">
              <a:solidFill>
                <a:schemeClr val="bg1"/>
              </a:solidFill>
              <a:effectLst>
                <a:outerShdw blurRad="38100" dist="38100" dir="2700000" algn="tl">
                  <a:srgbClr val="000000">
                    <a:alpha val="43137"/>
                  </a:srgbClr>
                </a:outerShdw>
              </a:effectLst>
              <a:latin typeface="Noto Sans" panose="020B0502040504020204" pitchFamily="34" charset="0"/>
              <a:cs typeface="Noto Sans" panose="020B0502040504020204" pitchFamily="34" charset="0"/>
            </a:endParaRPr>
          </a:p>
        </p:txBody>
      </p:sp>
      <p:sp>
        <p:nvSpPr>
          <p:cNvPr id="9" name="TextBox 8"/>
          <p:cNvSpPr txBox="1"/>
          <p:nvPr/>
        </p:nvSpPr>
        <p:spPr>
          <a:xfrm>
            <a:off x="6186792" y="2996625"/>
            <a:ext cx="1930648" cy="338554"/>
          </a:xfrm>
          <a:prstGeom prst="rect">
            <a:avLst/>
          </a:prstGeom>
          <a:noFill/>
        </p:spPr>
        <p:txBody>
          <a:bodyPr wrap="square" rtlCol="0">
            <a:spAutoFit/>
          </a:bodyPr>
          <a:lstStyle/>
          <a:p>
            <a:r>
              <a:rPr lang="en-US" altLang="ko-KR" sz="1600" b="1" dirty="0">
                <a:solidFill>
                  <a:schemeClr val="bg1"/>
                </a:solidFill>
                <a:latin typeface="Noto Sans" panose="020B0502040504020204" pitchFamily="34" charset="0"/>
                <a:ea typeface="Noto Sans" panose="020B0502040504020204" pitchFamily="34" charset="0"/>
                <a:cs typeface="Noto Sans" panose="020B0502040504020204" pitchFamily="34" charset="0"/>
              </a:rPr>
              <a:t>Retail</a:t>
            </a:r>
            <a:endParaRPr lang="ko-KR" altLang="en-US" sz="1600" b="1" dirty="0">
              <a:solidFill>
                <a:schemeClr val="bg1"/>
              </a:solidFill>
              <a:latin typeface="Noto Sans" panose="020B0502040504020204" pitchFamily="34" charset="0"/>
              <a:cs typeface="Noto Sans" panose="020B0502040504020204" pitchFamily="34" charset="0"/>
            </a:endParaRPr>
          </a:p>
        </p:txBody>
      </p:sp>
      <p:sp>
        <p:nvSpPr>
          <p:cNvPr id="10" name="TextBox 9"/>
          <p:cNvSpPr txBox="1"/>
          <p:nvPr/>
        </p:nvSpPr>
        <p:spPr>
          <a:xfrm>
            <a:off x="7326351" y="3000375"/>
            <a:ext cx="2611065" cy="577081"/>
          </a:xfrm>
          <a:prstGeom prst="rect">
            <a:avLst/>
          </a:prstGeom>
          <a:noFill/>
        </p:spPr>
        <p:txBody>
          <a:bodyPr wrap="square" rtlCol="0">
            <a:spAutoFit/>
          </a:bodyPr>
          <a:lstStyle/>
          <a:p>
            <a:r>
              <a:rPr lang="en-US" altLang="ko-KR" sz="1050" dirty="0">
                <a:solidFill>
                  <a:schemeClr val="bg1"/>
                </a:solidFill>
                <a:latin typeface="Noto Sans" panose="020B0502040504020204" pitchFamily="34" charset="0"/>
                <a:ea typeface="Noto Sans" panose="020B0502040504020204" pitchFamily="34" charset="0"/>
                <a:cs typeface="Noto Sans" panose="020B0502040504020204" pitchFamily="34" charset="0"/>
              </a:rPr>
              <a:t>Distribute to </a:t>
            </a:r>
            <a:r>
              <a:rPr lang="en-US" altLang="ko-KR" sz="1050" dirty="0" smtClean="0">
                <a:solidFill>
                  <a:schemeClr val="bg1"/>
                </a:solidFill>
                <a:latin typeface="Noto Sans" panose="020B0502040504020204" pitchFamily="34" charset="0"/>
                <a:ea typeface="Noto Sans" panose="020B0502040504020204" pitchFamily="34" charset="0"/>
                <a:cs typeface="Noto Sans" panose="020B0502040504020204" pitchFamily="34" charset="0"/>
              </a:rPr>
              <a:t>online store, </a:t>
            </a:r>
            <a:r>
              <a:rPr lang="en-US" altLang="ko-KR" sz="1050" dirty="0">
                <a:solidFill>
                  <a:schemeClr val="bg1"/>
                </a:solidFill>
                <a:latin typeface="Noto Sans" panose="020B0502040504020204" pitchFamily="34" charset="0"/>
                <a:ea typeface="Noto Sans" panose="020B0502040504020204" pitchFamily="34" charset="0"/>
                <a:cs typeface="Noto Sans" panose="020B0502040504020204" pitchFamily="34" charset="0"/>
              </a:rPr>
              <a:t>department store, wholesale, enterprise, hotel, restaurant, cafe, </a:t>
            </a:r>
            <a:r>
              <a:rPr lang="en-US" altLang="ko-KR" sz="1050" dirty="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manufacture</a:t>
            </a:r>
            <a:r>
              <a:rPr lang="en-US" altLang="ko-KR" sz="1050" dirty="0">
                <a:solidFill>
                  <a:schemeClr val="bg1"/>
                </a:solidFill>
                <a:latin typeface="Noto Sans" panose="020B0502040504020204" pitchFamily="34" charset="0"/>
                <a:ea typeface="Noto Sans" panose="020B0502040504020204" pitchFamily="34" charset="0"/>
                <a:cs typeface="Noto Sans" panose="020B0502040504020204" pitchFamily="34" charset="0"/>
              </a:rPr>
              <a:t>, etc.</a:t>
            </a:r>
            <a:endParaRPr lang="ko-KR" altLang="en-US" sz="1050" dirty="0">
              <a:solidFill>
                <a:schemeClr val="bg1"/>
              </a:solidFill>
              <a:latin typeface="Noto Sans" panose="020B0502040504020204" pitchFamily="34" charset="0"/>
              <a:cs typeface="Noto Sans" panose="020B0502040504020204" pitchFamily="34" charset="0"/>
            </a:endParaRPr>
          </a:p>
        </p:txBody>
      </p:sp>
      <p:sp>
        <p:nvSpPr>
          <p:cNvPr id="11" name="TextBox 10"/>
          <p:cNvSpPr txBox="1"/>
          <p:nvPr/>
        </p:nvSpPr>
        <p:spPr>
          <a:xfrm>
            <a:off x="2307276" y="5473125"/>
            <a:ext cx="1930648" cy="338554"/>
          </a:xfrm>
          <a:prstGeom prst="rect">
            <a:avLst/>
          </a:prstGeom>
          <a:noFill/>
        </p:spPr>
        <p:txBody>
          <a:bodyPr wrap="square" rtlCol="0">
            <a:spAutoFit/>
          </a:bodyPr>
          <a:lstStyle/>
          <a:p>
            <a:r>
              <a:rPr lang="en-US" altLang="ko-KR" sz="1600" b="1" dirty="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HMR</a:t>
            </a:r>
            <a:endParaRPr lang="ko-KR" altLang="en-US" sz="1600" b="1" dirty="0">
              <a:solidFill>
                <a:schemeClr val="bg1"/>
              </a:solidFill>
              <a:effectLst>
                <a:outerShdw blurRad="38100" dist="38100" dir="2700000" algn="tl">
                  <a:srgbClr val="000000">
                    <a:alpha val="43137"/>
                  </a:srgbClr>
                </a:outerShdw>
              </a:effectLst>
              <a:latin typeface="Noto Sans" panose="020B0502040504020204" pitchFamily="34" charset="0"/>
              <a:cs typeface="Noto Sans" panose="020B0502040504020204" pitchFamily="34" charset="0"/>
            </a:endParaRPr>
          </a:p>
        </p:txBody>
      </p:sp>
      <p:sp>
        <p:nvSpPr>
          <p:cNvPr id="12" name="TextBox 11"/>
          <p:cNvSpPr txBox="1"/>
          <p:nvPr/>
        </p:nvSpPr>
        <p:spPr>
          <a:xfrm>
            <a:off x="3880624" y="5476875"/>
            <a:ext cx="2177275" cy="577081"/>
          </a:xfrm>
          <a:prstGeom prst="rect">
            <a:avLst/>
          </a:prstGeom>
          <a:noFill/>
        </p:spPr>
        <p:txBody>
          <a:bodyPr wrap="square" rtlCol="0">
            <a:spAutoFit/>
          </a:bodyPr>
          <a:lstStyle/>
          <a:p>
            <a:r>
              <a:rPr lang="en-US" altLang="ko-KR" sz="1050" dirty="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Develop Home Meal Replacement foods to satisfy the change in customers’ need</a:t>
            </a:r>
            <a:endParaRPr lang="ko-KR" altLang="en-US" sz="1050" dirty="0">
              <a:solidFill>
                <a:schemeClr val="bg1"/>
              </a:solidFill>
              <a:effectLst>
                <a:outerShdw blurRad="38100" dist="38100" dir="2700000" algn="tl">
                  <a:srgbClr val="000000">
                    <a:alpha val="43137"/>
                  </a:srgbClr>
                </a:outerShdw>
              </a:effectLst>
              <a:latin typeface="Noto Sans" panose="020B0502040504020204" pitchFamily="34" charset="0"/>
              <a:ea typeface="Noto Sans KR Light" panose="020B0300000000000000" pitchFamily="34" charset="-127"/>
              <a:cs typeface="Noto Sans" panose="020B0502040504020204" pitchFamily="34" charset="0"/>
            </a:endParaRPr>
          </a:p>
        </p:txBody>
      </p:sp>
      <p:sp>
        <p:nvSpPr>
          <p:cNvPr id="13" name="TextBox 12"/>
          <p:cNvSpPr txBox="1"/>
          <p:nvPr/>
        </p:nvSpPr>
        <p:spPr>
          <a:xfrm>
            <a:off x="6167742" y="5473125"/>
            <a:ext cx="1930648" cy="338554"/>
          </a:xfrm>
          <a:prstGeom prst="rect">
            <a:avLst/>
          </a:prstGeom>
          <a:noFill/>
        </p:spPr>
        <p:txBody>
          <a:bodyPr wrap="square" rtlCol="0">
            <a:spAutoFit/>
          </a:bodyPr>
          <a:lstStyle/>
          <a:p>
            <a:r>
              <a:rPr lang="en-US" altLang="ko-KR" sz="1600" b="1" dirty="0">
                <a:solidFill>
                  <a:schemeClr val="bg1"/>
                </a:solidFill>
                <a:effectLst>
                  <a:outerShdw blurRad="38100" dist="38100" dir="2700000" algn="tl">
                    <a:srgbClr val="000000">
                      <a:alpha val="43137"/>
                    </a:srgbClr>
                  </a:outerShdw>
                </a:effectLst>
                <a:latin typeface="Noto Sans" panose="020B0502040504020204" pitchFamily="34" charset="0"/>
                <a:ea typeface="Noto Sans" panose="020B0502040504020204" pitchFamily="34" charset="0"/>
                <a:cs typeface="Noto Sans" panose="020B0502040504020204" pitchFamily="34" charset="0"/>
              </a:rPr>
              <a:t>New Business</a:t>
            </a:r>
            <a:endParaRPr lang="ko-KR" altLang="en-US" sz="1600" b="1" dirty="0">
              <a:solidFill>
                <a:schemeClr val="bg1"/>
              </a:solidFill>
              <a:effectLst>
                <a:outerShdw blurRad="38100" dist="38100" dir="2700000" algn="tl">
                  <a:srgbClr val="000000">
                    <a:alpha val="43137"/>
                  </a:srgbClr>
                </a:outerShdw>
              </a:effectLst>
              <a:latin typeface="Noto Sans" panose="020B0502040504020204" pitchFamily="34" charset="0"/>
              <a:cs typeface="Noto Sans" panose="020B0502040504020204" pitchFamily="34" charset="0"/>
            </a:endParaRPr>
          </a:p>
        </p:txBody>
      </p:sp>
    </p:spTree>
    <p:extLst>
      <p:ext uri="{BB962C8B-B14F-4D97-AF65-F5344CB8AC3E}">
        <p14:creationId xmlns:p14="http://schemas.microsoft.com/office/powerpoint/2010/main" val="1341154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8"/>
          <p:cNvSpPr txBox="1">
            <a:spLocks/>
          </p:cNvSpPr>
          <p:nvPr/>
        </p:nvSpPr>
        <p:spPr>
          <a:xfrm>
            <a:off x="0" y="861237"/>
            <a:ext cx="12191999" cy="1120528"/>
          </a:xfrm>
          <a:prstGeom prst="rect">
            <a:avLst/>
          </a:prstGeom>
        </p:spPr>
        <p:txBody>
          <a:bodyPr vert="horz" lIns="91440" tIns="45720" rIns="91440" bIns="45720" rtlCol="0">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ko-KR" sz="3200" b="1">
                <a:solidFill>
                  <a:srgbClr val="1A3069"/>
                </a:solidFill>
                <a:latin typeface="Noto Sans" panose="020B0502040504020204" pitchFamily="34" charset="0"/>
                <a:ea typeface="Noto Sans" panose="020B0502040504020204" pitchFamily="34" charset="0"/>
                <a:cs typeface="Noto Sans" panose="020B0502040504020204" pitchFamily="34" charset="0"/>
              </a:rPr>
              <a:t>ABOUT US</a:t>
            </a:r>
            <a:endParaRPr lang="ko-KR" altLang="en-US" b="1" dirty="0">
              <a:solidFill>
                <a:srgbClr val="1A3069"/>
              </a:solidFill>
              <a:latin typeface="Noto Sans" panose="020B0502040504020204" pitchFamily="34" charset="0"/>
              <a:cs typeface="Noto Sans" panose="020B0502040504020204" pitchFamily="34" charset="0"/>
            </a:endParaRPr>
          </a:p>
        </p:txBody>
      </p:sp>
      <p:sp>
        <p:nvSpPr>
          <p:cNvPr id="5" name="TextBox 4"/>
          <p:cNvSpPr txBox="1"/>
          <p:nvPr/>
        </p:nvSpPr>
        <p:spPr>
          <a:xfrm>
            <a:off x="1476375" y="2229415"/>
            <a:ext cx="9648825" cy="2877711"/>
          </a:xfrm>
          <a:prstGeom prst="rect">
            <a:avLst/>
          </a:prstGeom>
          <a:noFill/>
        </p:spPr>
        <p:txBody>
          <a:bodyPr wrap="square" rtlCol="0">
            <a:spAutoFit/>
          </a:bodyPr>
          <a:lstStyle/>
          <a:p>
            <a:pPr fontAlgn="base"/>
            <a:r>
              <a:rPr lang="en-US" altLang="ko-KR" sz="2800" b="1" dirty="0">
                <a:solidFill>
                  <a:schemeClr val="tx1">
                    <a:lumMod val="50000"/>
                    <a:lumOff val="50000"/>
                  </a:schemeClr>
                </a:solidFill>
                <a:latin typeface="Noto Sans" panose="020B0502040504020204" pitchFamily="34" charset="0"/>
                <a:ea typeface="Noto Sans" panose="020B0502040504020204" pitchFamily="34" charset="0"/>
                <a:cs typeface="Noto Sans" panose="020B0502040504020204" pitchFamily="34" charset="0"/>
              </a:rPr>
              <a:t>01. </a:t>
            </a:r>
            <a:r>
              <a:rPr lang="en-US" altLang="ko-KR" sz="2800" b="1" dirty="0" err="1">
                <a:solidFill>
                  <a:schemeClr val="tx1">
                    <a:lumMod val="50000"/>
                    <a:lumOff val="50000"/>
                  </a:schemeClr>
                </a:solidFill>
                <a:latin typeface="Noto Sans" panose="020B0502040504020204" pitchFamily="34" charset="0"/>
                <a:ea typeface="Noto Sans" panose="020B0502040504020204" pitchFamily="34" charset="0"/>
                <a:cs typeface="Noto Sans" panose="020B0502040504020204" pitchFamily="34" charset="0"/>
              </a:rPr>
              <a:t>BoraTR</a:t>
            </a:r>
            <a:r>
              <a:rPr lang="en-US" altLang="ko-KR" sz="2800" b="1" dirty="0">
                <a:solidFill>
                  <a:schemeClr val="tx1">
                    <a:lumMod val="50000"/>
                    <a:lumOff val="50000"/>
                  </a:schemeClr>
                </a:solidFill>
                <a:latin typeface="Noto Sans" panose="020B0502040504020204" pitchFamily="34" charset="0"/>
                <a:ea typeface="Noto Sans" panose="020B0502040504020204" pitchFamily="34" charset="0"/>
                <a:cs typeface="Noto Sans" panose="020B0502040504020204" pitchFamily="34" charset="0"/>
              </a:rPr>
              <a:t> </a:t>
            </a:r>
            <a:r>
              <a:rPr lang="en-US" altLang="ko-KR" sz="2800" b="1" dirty="0">
                <a:solidFill>
                  <a:srgbClr val="1A3069"/>
                </a:solidFill>
                <a:latin typeface="Noto Sans" panose="020B0502040504020204" pitchFamily="34" charset="0"/>
                <a:ea typeface="Noto Sans" panose="020B0502040504020204" pitchFamily="34" charset="0"/>
                <a:cs typeface="Noto Sans" panose="020B0502040504020204" pitchFamily="34" charset="0"/>
              </a:rPr>
              <a:t>is a general food company.</a:t>
            </a:r>
          </a:p>
          <a:p>
            <a:pPr fontAlgn="base"/>
            <a:endParaRPr lang="en-US" altLang="ko-KR"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We began in 1996 as an Italian food importer. Now we import and deliver food from all over the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world. We </a:t>
            </a:r>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are a leading food importer and retailer,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dealing with the products from Italy, France</a:t>
            </a:r>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 Spain, Turkey, and many others.</a:t>
            </a: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a:t>
            </a: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Our company strives to improve culinary standard. We pick only the highest quality products from over 80 companies. We import and deliver over 1,000 products including pasta, whole tomato, olive oil, dairy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products, </a:t>
            </a:r>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and meat.</a:t>
            </a: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 </a:t>
            </a: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We have recently expanded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our </a:t>
            </a:r>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business to Home Meal Replacement (HMR).</a:t>
            </a:r>
          </a:p>
        </p:txBody>
      </p:sp>
      <p:sp>
        <p:nvSpPr>
          <p:cNvPr id="7" name="직사각형 6"/>
          <p:cNvSpPr/>
          <p:nvPr/>
        </p:nvSpPr>
        <p:spPr>
          <a:xfrm>
            <a:off x="0" y="0"/>
            <a:ext cx="12192000" cy="6858000"/>
          </a:xfrm>
          <a:prstGeom prst="rect">
            <a:avLst/>
          </a:prstGeom>
          <a:noFill/>
          <a:ln w="76200">
            <a:solidFill>
              <a:srgbClr val="1A30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60588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8"/>
          <p:cNvSpPr txBox="1">
            <a:spLocks/>
          </p:cNvSpPr>
          <p:nvPr/>
        </p:nvSpPr>
        <p:spPr>
          <a:xfrm>
            <a:off x="0" y="861237"/>
            <a:ext cx="12191999" cy="1120528"/>
          </a:xfrm>
          <a:prstGeom prst="rect">
            <a:avLst/>
          </a:prstGeom>
        </p:spPr>
        <p:txBody>
          <a:bodyPr vert="horz" lIns="91440" tIns="45720" rIns="91440" bIns="45720" rtlCol="0">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ko-KR" sz="3200" b="1">
                <a:solidFill>
                  <a:srgbClr val="1A3069"/>
                </a:solidFill>
                <a:latin typeface="Noto Sans" panose="020B0502040504020204" pitchFamily="34" charset="0"/>
                <a:ea typeface="Noto Sans" panose="020B0502040504020204" pitchFamily="34" charset="0"/>
                <a:cs typeface="Noto Sans" panose="020B0502040504020204" pitchFamily="34" charset="0"/>
              </a:rPr>
              <a:t>ABOUT US</a:t>
            </a:r>
            <a:endParaRPr lang="ko-KR" altLang="en-US" b="1" dirty="0">
              <a:solidFill>
                <a:srgbClr val="1A3069"/>
              </a:solidFill>
              <a:latin typeface="Noto Sans" panose="020B0502040504020204" pitchFamily="34" charset="0"/>
              <a:cs typeface="Noto Sans" panose="020B0502040504020204" pitchFamily="34" charset="0"/>
            </a:endParaRPr>
          </a:p>
        </p:txBody>
      </p:sp>
      <p:sp>
        <p:nvSpPr>
          <p:cNvPr id="5" name="TextBox 4"/>
          <p:cNvSpPr txBox="1"/>
          <p:nvPr/>
        </p:nvSpPr>
        <p:spPr>
          <a:xfrm>
            <a:off x="1476375" y="1518909"/>
            <a:ext cx="9648825" cy="1954381"/>
          </a:xfrm>
          <a:prstGeom prst="rect">
            <a:avLst/>
          </a:prstGeom>
          <a:noFill/>
        </p:spPr>
        <p:txBody>
          <a:bodyPr wrap="square" rtlCol="0">
            <a:spAutoFit/>
          </a:bodyPr>
          <a:lstStyle/>
          <a:p>
            <a:pPr fontAlgn="base"/>
            <a:r>
              <a:rPr lang="en-US" altLang="ko-KR" sz="2800" b="1" dirty="0">
                <a:solidFill>
                  <a:schemeClr val="tx1">
                    <a:lumMod val="50000"/>
                    <a:lumOff val="50000"/>
                  </a:schemeClr>
                </a:solidFill>
              </a:rPr>
              <a:t>02. </a:t>
            </a:r>
            <a:r>
              <a:rPr lang="en-US" altLang="ko-KR" sz="2800" b="1" dirty="0" err="1">
                <a:solidFill>
                  <a:schemeClr val="tx1">
                    <a:lumMod val="50000"/>
                    <a:lumOff val="50000"/>
                  </a:schemeClr>
                </a:solidFill>
              </a:rPr>
              <a:t>BoraTR</a:t>
            </a:r>
            <a:r>
              <a:rPr lang="en-US" altLang="ko-KR" sz="2800" b="1" dirty="0">
                <a:solidFill>
                  <a:schemeClr val="tx1">
                    <a:lumMod val="50000"/>
                    <a:lumOff val="50000"/>
                  </a:schemeClr>
                </a:solidFill>
              </a:rPr>
              <a:t> values</a:t>
            </a:r>
            <a:r>
              <a:rPr lang="en-US" altLang="ko-KR" sz="2800" b="1" dirty="0"/>
              <a:t> </a:t>
            </a:r>
            <a:r>
              <a:rPr lang="en-US" altLang="ko-KR" sz="2800" b="1" dirty="0">
                <a:solidFill>
                  <a:srgbClr val="1A3069"/>
                </a:solidFill>
              </a:rPr>
              <a:t>customer satisfaction </a:t>
            </a:r>
          </a:p>
          <a:p>
            <a:pPr fontAlgn="base"/>
            <a:endParaRPr lang="en-US" altLang="ko-KR" dirty="0"/>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We value customer satisfaction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as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our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top priority.</a:t>
            </a:r>
          </a:p>
          <a:p>
            <a:pPr fontAlgn="base"/>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We develop and provide new recipes and products catered to our customer’s needs.</a:t>
            </a:r>
            <a:endPar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a:t>
            </a: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We do our best to improve the value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of </a:t>
            </a:r>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individual brands, striving to bring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Western </a:t>
            </a:r>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cuisine in a way that seamlessly fit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the Korean </a:t>
            </a:r>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dining culture.</a:t>
            </a:r>
          </a:p>
        </p:txBody>
      </p:sp>
      <p:sp>
        <p:nvSpPr>
          <p:cNvPr id="8" name="TextBox 7"/>
          <p:cNvSpPr txBox="1"/>
          <p:nvPr/>
        </p:nvSpPr>
        <p:spPr>
          <a:xfrm>
            <a:off x="1476375" y="3981122"/>
            <a:ext cx="9648825" cy="1954381"/>
          </a:xfrm>
          <a:prstGeom prst="rect">
            <a:avLst/>
          </a:prstGeom>
          <a:noFill/>
        </p:spPr>
        <p:txBody>
          <a:bodyPr wrap="square" rtlCol="0">
            <a:spAutoFit/>
          </a:bodyPr>
          <a:lstStyle/>
          <a:p>
            <a:pPr fontAlgn="base"/>
            <a:r>
              <a:rPr lang="en-US" altLang="ko-KR" sz="2800" b="1" dirty="0">
                <a:solidFill>
                  <a:schemeClr val="tx1">
                    <a:lumMod val="50000"/>
                    <a:lumOff val="50000"/>
                  </a:schemeClr>
                </a:solidFill>
              </a:rPr>
              <a:t>03. </a:t>
            </a:r>
            <a:r>
              <a:rPr lang="en-US" altLang="ko-KR" sz="2800" b="1" dirty="0" err="1">
                <a:solidFill>
                  <a:schemeClr val="tx1">
                    <a:lumMod val="50000"/>
                    <a:lumOff val="50000"/>
                  </a:schemeClr>
                </a:solidFill>
              </a:rPr>
              <a:t>BoraTR</a:t>
            </a:r>
            <a:r>
              <a:rPr lang="en-US" altLang="ko-KR" sz="2800" b="1" dirty="0"/>
              <a:t> </a:t>
            </a:r>
            <a:r>
              <a:rPr lang="en-US" altLang="ko-KR" sz="2800" b="1" dirty="0">
                <a:solidFill>
                  <a:schemeClr val="tx1">
                    <a:lumMod val="50000"/>
                    <a:lumOff val="50000"/>
                  </a:schemeClr>
                </a:solidFill>
              </a:rPr>
              <a:t>is </a:t>
            </a:r>
            <a:r>
              <a:rPr lang="en-US" altLang="ko-KR" sz="2800" b="1" dirty="0">
                <a:solidFill>
                  <a:srgbClr val="1A3069"/>
                </a:solidFill>
              </a:rPr>
              <a:t>GWP</a:t>
            </a:r>
          </a:p>
          <a:p>
            <a:pPr fontAlgn="base"/>
            <a:endParaRPr lang="en-US" altLang="ko-KR" dirty="0">
              <a:solidFill>
                <a:srgbClr val="1A3069"/>
              </a:solidFill>
            </a:endParaRP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We hire talented individuals, focus on their self-development, and evaluate them according to achievement.</a:t>
            </a: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a:t>
            </a: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We provide a self-driven working environment to bring about the best in all our employees.</a:t>
            </a:r>
          </a:p>
          <a:p>
            <a:pPr fontAlgn="base"/>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Based on individual’s need, our employees can choose to work from home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or at </a:t>
            </a:r>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the office freely.</a:t>
            </a:r>
          </a:p>
        </p:txBody>
      </p:sp>
      <p:sp>
        <p:nvSpPr>
          <p:cNvPr id="9" name="직사각형 8"/>
          <p:cNvSpPr/>
          <p:nvPr/>
        </p:nvSpPr>
        <p:spPr>
          <a:xfrm>
            <a:off x="0" y="0"/>
            <a:ext cx="12192000" cy="6858000"/>
          </a:xfrm>
          <a:prstGeom prst="rect">
            <a:avLst/>
          </a:prstGeom>
          <a:noFill/>
          <a:ln w="76200">
            <a:solidFill>
              <a:srgbClr val="1A30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690174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직사각형 7"/>
          <p:cNvSpPr/>
          <p:nvPr/>
        </p:nvSpPr>
        <p:spPr>
          <a:xfrm>
            <a:off x="-1" y="0"/>
            <a:ext cx="12192000" cy="6858000"/>
          </a:xfrm>
          <a:prstGeom prst="rect">
            <a:avLst/>
          </a:prstGeom>
          <a:solidFill>
            <a:srgbClr val="1A306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내용 개체 틀 8"/>
          <p:cNvSpPr>
            <a:spLocks noGrp="1"/>
          </p:cNvSpPr>
          <p:nvPr>
            <p:ph idx="1"/>
          </p:nvPr>
        </p:nvSpPr>
        <p:spPr>
          <a:xfrm>
            <a:off x="0" y="621486"/>
            <a:ext cx="12191999" cy="1455972"/>
          </a:xfrm>
        </p:spPr>
        <p:txBody>
          <a:bodyPr>
            <a:normAutofit/>
          </a:bodyPr>
          <a:lstStyle/>
          <a:p>
            <a:pPr marL="0" indent="0" algn="ctr">
              <a:buNone/>
            </a:pPr>
            <a:r>
              <a:rPr lang="en-US" altLang="ko-KR" sz="3200" b="1" dirty="0">
                <a:solidFill>
                  <a:schemeClr val="bg1"/>
                </a:solidFill>
                <a:latin typeface="Noto Sans" panose="020B0502040504020204" pitchFamily="34" charset="0"/>
                <a:ea typeface="Noto Sans" panose="020B0502040504020204" pitchFamily="34" charset="0"/>
                <a:cs typeface="Noto Sans" panose="020B0502040504020204" pitchFamily="34" charset="0"/>
              </a:rPr>
              <a:t>OUR BRANDS</a:t>
            </a:r>
          </a:p>
          <a:p>
            <a:pPr marL="0" indent="0" algn="ctr">
              <a:buNone/>
            </a:pPr>
            <a:endParaRPr lang="en-US" altLang="ko-KR" sz="800" b="1" dirty="0">
              <a:solidFill>
                <a:schemeClr val="bg1"/>
              </a:solidFill>
              <a:latin typeface="Noto Sans" panose="020B0502040504020204" pitchFamily="34" charset="0"/>
              <a:ea typeface="Noto Sans" panose="020B0502040504020204" pitchFamily="34" charset="0"/>
              <a:cs typeface="Noto Sans" panose="020B0502040504020204" pitchFamily="34" charset="0"/>
            </a:endParaRPr>
          </a:p>
          <a:p>
            <a:pPr marL="0" indent="0" algn="ctr">
              <a:buNone/>
            </a:pPr>
            <a:r>
              <a:rPr lang="en-US" altLang="ko-KR" b="1" dirty="0">
                <a:solidFill>
                  <a:schemeClr val="bg1"/>
                </a:solidFill>
                <a:latin typeface="Noto Sans" panose="020B0502040504020204" pitchFamily="34" charset="0"/>
                <a:ea typeface="Noto Sans" panose="020B0502040504020204" pitchFamily="34" charset="0"/>
                <a:cs typeface="Noto Sans" panose="020B0502040504020204" pitchFamily="34" charset="0"/>
              </a:rPr>
              <a:t>A-J</a:t>
            </a:r>
          </a:p>
          <a:p>
            <a:pPr marL="0" indent="0" algn="ctr">
              <a:buNone/>
            </a:pPr>
            <a:endParaRPr lang="ko-KR" altLang="en-US" dirty="0">
              <a:solidFill>
                <a:schemeClr val="bg1"/>
              </a:solidFill>
              <a:latin typeface="Noto Sans" panose="020B0502040504020204" pitchFamily="34" charset="0"/>
              <a:cs typeface="Noto Sans" panose="020B0502040504020204" pitchFamily="34" charset="0"/>
            </a:endParaRPr>
          </a:p>
        </p:txBody>
      </p:sp>
      <p:pic>
        <p:nvPicPr>
          <p:cNvPr id="11" name="그림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3978" y="2012143"/>
            <a:ext cx="9464041" cy="4622862"/>
          </a:xfrm>
          <a:prstGeom prst="rect">
            <a:avLst/>
          </a:prstGeom>
        </p:spPr>
      </p:pic>
    </p:spTree>
    <p:extLst>
      <p:ext uri="{BB962C8B-B14F-4D97-AF65-F5344CB8AC3E}">
        <p14:creationId xmlns:p14="http://schemas.microsoft.com/office/powerpoint/2010/main" val="3547008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내용 개체 틀 8"/>
          <p:cNvSpPr>
            <a:spLocks noGrp="1"/>
          </p:cNvSpPr>
          <p:nvPr>
            <p:ph idx="1"/>
          </p:nvPr>
        </p:nvSpPr>
        <p:spPr>
          <a:xfrm>
            <a:off x="0" y="621486"/>
            <a:ext cx="12191999" cy="1455972"/>
          </a:xfrm>
        </p:spPr>
        <p:txBody>
          <a:bodyPr>
            <a:normAutofit/>
          </a:bodyPr>
          <a:lstStyle/>
          <a:p>
            <a:pPr marL="0" indent="0" algn="ctr">
              <a:buNone/>
            </a:pPr>
            <a:r>
              <a:rPr lang="en-US" altLang="ko-KR" sz="3200" b="1" dirty="0">
                <a:solidFill>
                  <a:srgbClr val="1A3069"/>
                </a:solidFill>
                <a:latin typeface="Noto Sans" panose="020B0502040504020204" pitchFamily="34" charset="0"/>
                <a:ea typeface="Noto Sans" panose="020B0502040504020204" pitchFamily="34" charset="0"/>
                <a:cs typeface="Noto Sans" panose="020B0502040504020204" pitchFamily="34" charset="0"/>
              </a:rPr>
              <a:t>OUR BRANDS</a:t>
            </a:r>
          </a:p>
          <a:p>
            <a:pPr marL="0" indent="0" algn="ctr">
              <a:buNone/>
            </a:pPr>
            <a:endParaRPr lang="en-US" altLang="ko-KR" sz="800" b="1"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marL="0" indent="0" algn="ctr">
              <a:buNone/>
            </a:pP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K-T</a:t>
            </a:r>
            <a:endParaRPr lang="ko-KR" altLang="en-US" dirty="0">
              <a:solidFill>
                <a:srgbClr val="1A3069"/>
              </a:solidFill>
              <a:latin typeface="Noto Sans" panose="020B0502040504020204" pitchFamily="34" charset="0"/>
              <a:cs typeface="Noto Sans" panose="020B0502040504020204" pitchFamily="34" charset="0"/>
            </a:endParaRPr>
          </a:p>
        </p:txBody>
      </p:sp>
      <p:sp>
        <p:nvSpPr>
          <p:cNvPr id="4" name="직사각형 3"/>
          <p:cNvSpPr/>
          <p:nvPr/>
        </p:nvSpPr>
        <p:spPr>
          <a:xfrm>
            <a:off x="0" y="0"/>
            <a:ext cx="12192000" cy="6858000"/>
          </a:xfrm>
          <a:prstGeom prst="rect">
            <a:avLst/>
          </a:prstGeom>
          <a:noFill/>
          <a:ln w="76200">
            <a:solidFill>
              <a:srgbClr val="1A30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2" name="그림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1625" y="2159346"/>
            <a:ext cx="9048750" cy="3905250"/>
          </a:xfrm>
          <a:prstGeom prst="rect">
            <a:avLst/>
          </a:prstGeom>
        </p:spPr>
      </p:pic>
    </p:spTree>
    <p:extLst>
      <p:ext uri="{BB962C8B-B14F-4D97-AF65-F5344CB8AC3E}">
        <p14:creationId xmlns:p14="http://schemas.microsoft.com/office/powerpoint/2010/main" val="2735746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직사각형 7"/>
          <p:cNvSpPr/>
          <p:nvPr/>
        </p:nvSpPr>
        <p:spPr>
          <a:xfrm>
            <a:off x="0" y="0"/>
            <a:ext cx="12192000" cy="6858000"/>
          </a:xfrm>
          <a:prstGeom prst="rect">
            <a:avLst/>
          </a:prstGeom>
          <a:solidFill>
            <a:srgbClr val="1A306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내용 개체 틀 8"/>
          <p:cNvSpPr>
            <a:spLocks noGrp="1"/>
          </p:cNvSpPr>
          <p:nvPr>
            <p:ph idx="1"/>
          </p:nvPr>
        </p:nvSpPr>
        <p:spPr>
          <a:xfrm>
            <a:off x="0" y="621486"/>
            <a:ext cx="12191999" cy="1455972"/>
          </a:xfrm>
        </p:spPr>
        <p:txBody>
          <a:bodyPr>
            <a:normAutofit/>
          </a:bodyPr>
          <a:lstStyle/>
          <a:p>
            <a:pPr marL="0" indent="0" algn="ctr">
              <a:buNone/>
            </a:pPr>
            <a:r>
              <a:rPr lang="en-US" altLang="ko-KR" sz="3200" b="1" dirty="0">
                <a:solidFill>
                  <a:schemeClr val="bg1"/>
                </a:solidFill>
                <a:latin typeface="Noto Sans" panose="020B0502040504020204" pitchFamily="34" charset="0"/>
                <a:ea typeface="Noto Sans" panose="020B0502040504020204" pitchFamily="34" charset="0"/>
                <a:cs typeface="Noto Sans" panose="020B0502040504020204" pitchFamily="34" charset="0"/>
              </a:rPr>
              <a:t>OUR BRANDS</a:t>
            </a:r>
          </a:p>
          <a:p>
            <a:pPr marL="0" indent="0" algn="ctr">
              <a:buNone/>
            </a:pPr>
            <a:endParaRPr lang="en-US" altLang="ko-KR" sz="800" b="1" dirty="0">
              <a:solidFill>
                <a:schemeClr val="bg1"/>
              </a:solidFill>
              <a:latin typeface="Noto Sans" panose="020B0502040504020204" pitchFamily="34" charset="0"/>
              <a:ea typeface="Noto Sans" panose="020B0502040504020204" pitchFamily="34" charset="0"/>
              <a:cs typeface="Noto Sans" panose="020B0502040504020204" pitchFamily="34" charset="0"/>
            </a:endParaRPr>
          </a:p>
          <a:p>
            <a:pPr marL="0" indent="0" algn="ctr">
              <a:buNone/>
            </a:pPr>
            <a:r>
              <a:rPr lang="en-US" altLang="ko-KR" b="1" dirty="0">
                <a:solidFill>
                  <a:schemeClr val="bg1"/>
                </a:solidFill>
                <a:latin typeface="Noto Sans" panose="020B0502040504020204" pitchFamily="34" charset="0"/>
                <a:ea typeface="Noto Sans" panose="020B0502040504020204" pitchFamily="34" charset="0"/>
                <a:cs typeface="Noto Sans" panose="020B0502040504020204" pitchFamily="34" charset="0"/>
              </a:rPr>
              <a:t>U-Z</a:t>
            </a:r>
          </a:p>
          <a:p>
            <a:pPr marL="0" indent="0" algn="ctr">
              <a:buNone/>
            </a:pPr>
            <a:endParaRPr lang="ko-KR" altLang="en-US" dirty="0">
              <a:solidFill>
                <a:schemeClr val="bg1"/>
              </a:solidFill>
              <a:latin typeface="Noto Sans" panose="020B0502040504020204" pitchFamily="34" charset="0"/>
              <a:cs typeface="Noto Sans" panose="020B0502040504020204" pitchFamily="34" charset="0"/>
            </a:endParaRPr>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8512" y="2077458"/>
            <a:ext cx="6392910" cy="4654426"/>
          </a:xfrm>
          <a:prstGeom prst="rect">
            <a:avLst/>
          </a:prstGeom>
        </p:spPr>
      </p:pic>
    </p:spTree>
    <p:extLst>
      <p:ext uri="{BB962C8B-B14F-4D97-AF65-F5344CB8AC3E}">
        <p14:creationId xmlns:p14="http://schemas.microsoft.com/office/powerpoint/2010/main" val="5662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내용 개체 틀 8"/>
          <p:cNvSpPr txBox="1">
            <a:spLocks/>
          </p:cNvSpPr>
          <p:nvPr/>
        </p:nvSpPr>
        <p:spPr>
          <a:xfrm>
            <a:off x="0" y="726337"/>
            <a:ext cx="12191999" cy="865346"/>
          </a:xfrm>
          <a:prstGeom prst="rect">
            <a:avLst/>
          </a:prstGeom>
        </p:spPr>
        <p:txBody>
          <a:bodyPr vert="horz" lIns="91440" tIns="45720" rIns="91440" bIns="45720" rtlCol="0">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ko-KR" b="1" dirty="0">
                <a:solidFill>
                  <a:srgbClr val="1A3069"/>
                </a:solidFill>
                <a:latin typeface="Noto Sans" panose="020B0502040504020204" pitchFamily="34" charset="0"/>
                <a:cs typeface="Noto Sans" panose="020B0502040504020204" pitchFamily="34" charset="0"/>
              </a:rPr>
              <a:t>WE ARE GROUP OF PEOPLE WITH</a:t>
            </a:r>
            <a:endParaRPr lang="ko-KR" altLang="en-US" b="1" dirty="0">
              <a:solidFill>
                <a:srgbClr val="1A3069"/>
              </a:solidFill>
              <a:latin typeface="Noto Sans" panose="020B0502040504020204" pitchFamily="34" charset="0"/>
              <a:cs typeface="Noto Sans" panose="020B0502040504020204" pitchFamily="34" charset="0"/>
            </a:endParaRPr>
          </a:p>
        </p:txBody>
      </p:sp>
      <p:sp>
        <p:nvSpPr>
          <p:cNvPr id="8" name="직사각형 7"/>
          <p:cNvSpPr/>
          <p:nvPr/>
        </p:nvSpPr>
        <p:spPr>
          <a:xfrm>
            <a:off x="0" y="0"/>
            <a:ext cx="12192000" cy="6858000"/>
          </a:xfrm>
          <a:prstGeom prst="rect">
            <a:avLst/>
          </a:prstGeom>
          <a:noFill/>
          <a:ln w="76200">
            <a:solidFill>
              <a:srgbClr val="1A30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3433" y="1591683"/>
            <a:ext cx="4611313" cy="4728154"/>
          </a:xfrm>
          <a:prstGeom prst="rect">
            <a:avLst/>
          </a:prstGeom>
        </p:spPr>
      </p:pic>
    </p:spTree>
    <p:extLst>
      <p:ext uri="{BB962C8B-B14F-4D97-AF65-F5344CB8AC3E}">
        <p14:creationId xmlns:p14="http://schemas.microsoft.com/office/powerpoint/2010/main" val="309048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내용 개체 틀 8"/>
          <p:cNvSpPr txBox="1">
            <a:spLocks/>
          </p:cNvSpPr>
          <p:nvPr/>
        </p:nvSpPr>
        <p:spPr>
          <a:xfrm>
            <a:off x="0" y="726337"/>
            <a:ext cx="12191999" cy="865346"/>
          </a:xfrm>
          <a:prstGeom prst="rect">
            <a:avLst/>
          </a:prstGeom>
        </p:spPr>
        <p:txBody>
          <a:bodyPr vert="horz" lIns="91440" tIns="45720" rIns="91440" bIns="45720" rtlCol="0">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ko-KR" sz="3200" b="1" dirty="0">
                <a:solidFill>
                  <a:srgbClr val="1A3069"/>
                </a:solidFill>
                <a:latin typeface="Noto Sans" panose="020B0502040504020204" pitchFamily="34" charset="0"/>
                <a:ea typeface="Noto Sans" panose="020B0502040504020204" pitchFamily="34" charset="0"/>
                <a:cs typeface="Noto Sans" panose="020B0502040504020204" pitchFamily="34" charset="0"/>
              </a:rPr>
              <a:t>RECRUITMENT</a:t>
            </a:r>
            <a:endParaRPr lang="ko-KR" altLang="en-US" b="1" dirty="0">
              <a:solidFill>
                <a:srgbClr val="1A3069"/>
              </a:solidFill>
              <a:latin typeface="Noto Sans" panose="020B0502040504020204" pitchFamily="34" charset="0"/>
              <a:cs typeface="Noto Sans" panose="020B0502040504020204" pitchFamily="34" charset="0"/>
            </a:endParaRPr>
          </a:p>
        </p:txBody>
      </p:sp>
      <p:sp>
        <p:nvSpPr>
          <p:cNvPr id="9" name="TextBox 8"/>
          <p:cNvSpPr txBox="1"/>
          <p:nvPr/>
        </p:nvSpPr>
        <p:spPr>
          <a:xfrm>
            <a:off x="1142999" y="2010888"/>
            <a:ext cx="9906000" cy="3739485"/>
          </a:xfrm>
          <a:prstGeom prst="rect">
            <a:avLst/>
          </a:prstGeom>
          <a:noFill/>
        </p:spPr>
        <p:txBody>
          <a:bodyPr wrap="square" rtlCol="0">
            <a:spAutoFit/>
          </a:bodyPr>
          <a:lstStyle/>
          <a:p>
            <a:pPr algn="ctr"/>
            <a:r>
              <a:rPr lang="en-US" altLang="ko-KR" b="1" dirty="0" err="1">
                <a:solidFill>
                  <a:srgbClr val="1A3069"/>
                </a:solidFill>
                <a:latin typeface="Noto Sans" panose="020B0502040504020204" pitchFamily="34" charset="0"/>
                <a:ea typeface="Noto Sans" panose="020B0502040504020204" pitchFamily="34" charset="0"/>
                <a:cs typeface="Noto Sans" panose="020B0502040504020204" pitchFamily="34" charset="0"/>
              </a:rPr>
              <a:t>BoraTR</a:t>
            </a: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 </a:t>
            </a:r>
            <a:r>
              <a:rPr lang="en-US" altLang="ko-KR" b="1"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believes that excellent </a:t>
            </a: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talent is the most important asset to our company.</a:t>
            </a:r>
            <a:endParaRPr lang="en-US" altLang="ko-KR"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algn="ct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a:t>
            </a:r>
            <a:endParaRPr lang="en-US" altLang="ko-KR"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algn="ct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We are always looking for the </a:t>
            </a:r>
            <a:r>
              <a:rPr lang="en-US" altLang="ko-KR" b="1"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talented individuals </a:t>
            </a: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(team members, team leaders, executives) who </a:t>
            </a:r>
            <a:r>
              <a:rPr lang="en-US" altLang="ko-KR" b="1"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have</a:t>
            </a: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 experience in the food industry.</a:t>
            </a:r>
            <a:endParaRPr lang="en-US" altLang="ko-KR"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algn="ct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a:t>
            </a:r>
            <a:endParaRPr lang="en-US" altLang="ko-KR"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lvl="3"/>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 Accounting</a:t>
            </a:r>
          </a:p>
          <a:p>
            <a:pPr lvl="3"/>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 Trade (sourcing, ordering, clearance)</a:t>
            </a:r>
          </a:p>
          <a:p>
            <a:pPr lvl="3"/>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 Sales (online, department store, wholesale, hotel, restaurant, cafe, manufacturing, </a:t>
            </a:r>
            <a:r>
              <a:rPr lang="en-US" altLang="ko-KR" sz="1500"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etc.)</a:t>
            </a:r>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 </a:t>
            </a:r>
          </a:p>
          <a:p>
            <a:pPr lvl="3"/>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 Logistics</a:t>
            </a:r>
          </a:p>
          <a:p>
            <a:pPr lvl="3"/>
            <a:r>
              <a:rPr lang="en-US" altLang="ko-KR" sz="1500" dirty="0">
                <a:solidFill>
                  <a:srgbClr val="1A3069"/>
                </a:solidFill>
                <a:latin typeface="Noto Sans" panose="020B0502040504020204" pitchFamily="34" charset="0"/>
                <a:ea typeface="Noto Sans" panose="020B0502040504020204" pitchFamily="34" charset="0"/>
                <a:cs typeface="Noto Sans" panose="020B0502040504020204" pitchFamily="34" charset="0"/>
              </a:rPr>
              <a:t>• Sales/ CM</a:t>
            </a:r>
          </a:p>
          <a:p>
            <a:pPr algn="ct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a:t>
            </a:r>
            <a:endParaRPr lang="en-US" altLang="ko-KR"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algn="ct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Please submit your resume to </a:t>
            </a:r>
            <a:r>
              <a:rPr lang="en-US" altLang="ko-KR" b="1" u="sng" dirty="0">
                <a:solidFill>
                  <a:srgbClr val="1A3069"/>
                </a:solidFill>
                <a:latin typeface="Noto Sans" panose="020B0502040504020204" pitchFamily="34" charset="0"/>
                <a:ea typeface="Noto Sans" panose="020B0502040504020204" pitchFamily="34" charset="0"/>
                <a:cs typeface="Noto Sans" panose="020B0502040504020204" pitchFamily="34" charset="0"/>
              </a:rPr>
              <a:t>hr@boratr.co.kr</a:t>
            </a: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 if you are interested. </a:t>
            </a:r>
            <a:endParaRPr lang="en-US" altLang="ko-KR"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algn="ct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Our HR will be in touch </a:t>
            </a:r>
            <a:r>
              <a:rPr lang="en-US" altLang="ko-KR" b="1" dirty="0" smtClean="0">
                <a:solidFill>
                  <a:srgbClr val="1A3069"/>
                </a:solidFill>
                <a:latin typeface="Noto Sans" panose="020B0502040504020204" pitchFamily="34" charset="0"/>
                <a:ea typeface="Noto Sans" panose="020B0502040504020204" pitchFamily="34" charset="0"/>
                <a:cs typeface="Noto Sans" panose="020B0502040504020204" pitchFamily="34" charset="0"/>
              </a:rPr>
              <a:t>for </a:t>
            </a:r>
            <a:r>
              <a:rPr lang="en-US" altLang="ko-KR" b="1" dirty="0">
                <a:solidFill>
                  <a:srgbClr val="1A3069"/>
                </a:solidFill>
                <a:latin typeface="Noto Sans" panose="020B0502040504020204" pitchFamily="34" charset="0"/>
                <a:ea typeface="Noto Sans" panose="020B0502040504020204" pitchFamily="34" charset="0"/>
                <a:cs typeface="Noto Sans" panose="020B0502040504020204" pitchFamily="34" charset="0"/>
              </a:rPr>
              <a:t>those who pass the document screening.</a:t>
            </a:r>
            <a:endParaRPr lang="en-US" altLang="ko-KR" dirty="0">
              <a:solidFill>
                <a:srgbClr val="1A3069"/>
              </a:solidFill>
              <a:latin typeface="Noto Sans" panose="020B0502040504020204" pitchFamily="34" charset="0"/>
              <a:ea typeface="Noto Sans" panose="020B0502040504020204" pitchFamily="34" charset="0"/>
              <a:cs typeface="Noto Sans" panose="020B0502040504020204" pitchFamily="34" charset="0"/>
            </a:endParaRPr>
          </a:p>
          <a:p>
            <a:pPr algn="ctr"/>
            <a:endParaRPr lang="ko-KR" altLang="en-US" dirty="0"/>
          </a:p>
        </p:txBody>
      </p:sp>
      <p:sp>
        <p:nvSpPr>
          <p:cNvPr id="10" name="직사각형 9"/>
          <p:cNvSpPr/>
          <p:nvPr/>
        </p:nvSpPr>
        <p:spPr>
          <a:xfrm>
            <a:off x="0" y="0"/>
            <a:ext cx="12192000" cy="6858000"/>
          </a:xfrm>
          <a:prstGeom prst="rect">
            <a:avLst/>
          </a:prstGeom>
          <a:noFill/>
          <a:ln w="76200">
            <a:solidFill>
              <a:srgbClr val="1A30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054706139"/>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236</Words>
  <Application>Microsoft Office PowerPoint</Application>
  <PresentationFormat>와이드스크린</PresentationFormat>
  <Paragraphs>53</Paragraphs>
  <Slides>9</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9</vt:i4>
      </vt:variant>
    </vt:vector>
  </HeadingPairs>
  <TitlesOfParts>
    <vt:vector size="14" baseType="lpstr">
      <vt:lpstr>Noto Sans KR Light</vt:lpstr>
      <vt:lpstr>맑은 고딕</vt:lpstr>
      <vt:lpstr>Arial</vt:lpstr>
      <vt:lpstr>Noto Sans</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Windows10-00</dc:creator>
  <cp:lastModifiedBy>Windows10-00</cp:lastModifiedBy>
  <cp:revision>26</cp:revision>
  <dcterms:created xsi:type="dcterms:W3CDTF">2020-05-07T05:36:15Z</dcterms:created>
  <dcterms:modified xsi:type="dcterms:W3CDTF">2020-05-22T00:12:42Z</dcterms:modified>
</cp:coreProperties>
</file>